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3" r:id="rId6"/>
    <p:sldId id="264" r:id="rId7"/>
    <p:sldId id="262" r:id="rId8"/>
    <p:sldId id="259" r:id="rId9"/>
    <p:sldId id="267"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2352" autoAdjust="0"/>
  </p:normalViewPr>
  <p:slideViewPr>
    <p:cSldViewPr snapToGrid="0">
      <p:cViewPr varScale="1">
        <p:scale>
          <a:sx n="54" d="100"/>
          <a:sy n="54" d="100"/>
        </p:scale>
        <p:origin x="13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AA6DF82B-558D-4680-A308-32AF723062C3}" type="datetimeFigureOut">
              <a:rPr lang="en-US" smtClean="0"/>
              <a:t>2/22/2020</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4FA8A05B-07E0-4972-A9C9-EA85F72810D1}" type="slidenum">
              <a:rPr lang="en-US" smtClean="0"/>
              <a:t>‹#›</a:t>
            </a:fld>
            <a:endParaRPr lang="en-US" dirty="0"/>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276566379"/>
      </p:ext>
    </p:extLst>
  </p:cSld>
  <p:clrMapOvr>
    <a:masterClrMapping/>
  </p:clrMapOvr>
  <p:extLst mod="1">
    <p:ext uri="{DCECCB84-F9BA-43D5-87BE-67443E8EF086}">
      <p15:sldGuideLst xmlns:p15="http://schemas.microsoft.com/office/powerpoint/2012/main">
        <p15:guide id="4294967295"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6DF82B-558D-4680-A308-32AF723062C3}" type="datetimeFigureOut">
              <a:rPr lang="en-US" smtClean="0"/>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8A05B-07E0-4972-A9C9-EA85F72810D1}" type="slidenum">
              <a:rPr lang="en-US" smtClean="0"/>
              <a:t>‹#›</a:t>
            </a:fld>
            <a:endParaRPr lang="en-US" dirty="0"/>
          </a:p>
        </p:txBody>
      </p:sp>
    </p:spTree>
    <p:extLst>
      <p:ext uri="{BB962C8B-B14F-4D97-AF65-F5344CB8AC3E}">
        <p14:creationId xmlns:p14="http://schemas.microsoft.com/office/powerpoint/2010/main" val="548760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AA6DF82B-558D-4680-A308-32AF723062C3}" type="datetimeFigureOut">
              <a:rPr lang="en-US" smtClean="0"/>
              <a:t>2/22/2020</a:t>
            </a:fld>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4FA8A05B-07E0-4972-A9C9-EA85F72810D1}" type="slidenum">
              <a:rPr lang="en-US" smtClean="0"/>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4150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A6DF82B-558D-4680-A308-32AF723062C3}" type="datetimeFigureOut">
              <a:rPr lang="en-US" smtClean="0"/>
              <a:t>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8A05B-07E0-4972-A9C9-EA85F72810D1}" type="slidenum">
              <a:rPr lang="en-US" smtClean="0"/>
              <a:t>‹#›</a:t>
            </a:fld>
            <a:endParaRPr lang="en-US" dirty="0"/>
          </a:p>
        </p:txBody>
      </p:sp>
    </p:spTree>
    <p:extLst>
      <p:ext uri="{BB962C8B-B14F-4D97-AF65-F5344CB8AC3E}">
        <p14:creationId xmlns:p14="http://schemas.microsoft.com/office/powerpoint/2010/main" val="358301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A6DF82B-558D-4680-A308-32AF723062C3}" type="datetimeFigureOut">
              <a:rPr lang="en-US" smtClean="0"/>
              <a:t>2/22/2020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8A05B-07E0-4972-A9C9-EA85F72810D1}" type="slidenum">
              <a:rPr lang="en-US" smtClean="0"/>
              <a:t>‹#›</a:t>
            </a:fld>
            <a:endParaRPr lang="en-US" dirty="0"/>
          </a:p>
        </p:txBody>
      </p:sp>
    </p:spTree>
    <p:extLst>
      <p:ext uri="{BB962C8B-B14F-4D97-AF65-F5344CB8AC3E}">
        <p14:creationId xmlns:p14="http://schemas.microsoft.com/office/powerpoint/2010/main" val="312847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A6DF82B-558D-4680-A308-32AF723062C3}" type="datetimeFigureOut">
              <a:rPr lang="en-US" smtClean="0"/>
              <a:t>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8A05B-07E0-4972-A9C9-EA85F72810D1}" type="slidenum">
              <a:rPr lang="en-US" smtClean="0"/>
              <a:t>‹#›</a:t>
            </a:fld>
            <a:endParaRPr lang="en-US" dirty="0"/>
          </a:p>
        </p:txBody>
      </p:sp>
    </p:spTree>
    <p:extLst>
      <p:ext uri="{BB962C8B-B14F-4D97-AF65-F5344CB8AC3E}">
        <p14:creationId xmlns:p14="http://schemas.microsoft.com/office/powerpoint/2010/main" val="4197418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AA6DF82B-558D-4680-A308-32AF723062C3}" type="datetimeFigureOut">
              <a:rPr lang="en-US" smtClean="0"/>
              <a:t>2/22/2020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8A05B-07E0-4972-A9C9-EA85F72810D1}" type="slidenum">
              <a:rPr lang="en-US" smtClean="0"/>
              <a:t>‹#›</a:t>
            </a:fld>
            <a:endParaRPr lang="en-US" dirty="0"/>
          </a:p>
        </p:txBody>
      </p:sp>
    </p:spTree>
    <p:extLst>
      <p:ext uri="{BB962C8B-B14F-4D97-AF65-F5344CB8AC3E}">
        <p14:creationId xmlns:p14="http://schemas.microsoft.com/office/powerpoint/2010/main" val="1199374086"/>
      </p:ext>
    </p:extLst>
  </p:cSld>
  <p:clrMapOvr>
    <a:masterClrMapping/>
  </p:clrMapOvr>
  <p:extLst mod="1">
    <p:ext uri="{DCECCB84-F9BA-43D5-87BE-67443E8EF086}">
      <p15:sldGuideLst xmlns:p15="http://schemas.microsoft.com/office/powerpoint/2012/main">
        <p15:guide id="4294967295"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AA6DF82B-558D-4680-A308-32AF723062C3}" type="datetimeFigureOut">
              <a:rPr lang="en-US" smtClean="0"/>
              <a:t>2/22/2020</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4FA8A05B-07E0-4972-A9C9-EA85F72810D1}" type="slidenum">
              <a:rPr lang="en-US" smtClean="0"/>
              <a:t>‹#›</a:t>
            </a:fld>
            <a:endParaRPr lang="en-US" dirty="0"/>
          </a:p>
        </p:txBody>
      </p:sp>
    </p:spTree>
    <p:extLst>
      <p:ext uri="{BB962C8B-B14F-4D97-AF65-F5344CB8AC3E}">
        <p14:creationId xmlns:p14="http://schemas.microsoft.com/office/powerpoint/2010/main" val="699917334"/>
      </p:ext>
    </p:extLst>
  </p:cSld>
  <p:clrMapOvr>
    <a:masterClrMapping/>
  </p:clrMapOvr>
  <p:extLst mod="1">
    <p:ext uri="{DCECCB84-F9BA-43D5-87BE-67443E8EF086}">
      <p15:sldGuideLst xmlns:p15="http://schemas.microsoft.com/office/powerpoint/2012/main">
        <p15:guide id="4294967295"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AA6DF82B-558D-4680-A308-32AF723062C3}" type="datetimeFigureOut">
              <a:rPr lang="en-US" smtClean="0"/>
              <a:t>2/22/2020</a:t>
            </a:fld>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4FA8A05B-07E0-4972-A9C9-EA85F72810D1}" type="slidenum">
              <a:rPr lang="en-US" smtClean="0"/>
              <a:t>‹#›</a:t>
            </a:fld>
            <a:endParaRPr lang="en-US" dirty="0"/>
          </a:p>
        </p:txBody>
      </p:sp>
    </p:spTree>
    <p:extLst>
      <p:ext uri="{BB962C8B-B14F-4D97-AF65-F5344CB8AC3E}">
        <p14:creationId xmlns:p14="http://schemas.microsoft.com/office/powerpoint/2010/main" val="1358476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6DF82B-558D-4680-A308-32AF723062C3}" type="datetimeFigureOut">
              <a:rPr lang="en-US" smtClean="0"/>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8A05B-07E0-4972-A9C9-EA85F72810D1}" type="slidenum">
              <a:rPr lang="en-US" smtClean="0"/>
              <a:t>‹#›</a:t>
            </a:fld>
            <a:endParaRPr lang="en-US" dirty="0"/>
          </a:p>
        </p:txBody>
      </p:sp>
    </p:spTree>
    <p:extLst>
      <p:ext uri="{BB962C8B-B14F-4D97-AF65-F5344CB8AC3E}">
        <p14:creationId xmlns:p14="http://schemas.microsoft.com/office/powerpoint/2010/main" val="1188849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AA6DF82B-558D-4680-A308-32AF723062C3}" type="datetimeFigureOut">
              <a:rPr lang="en-US" smtClean="0"/>
              <a:t>2/22/2020</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4FA8A05B-07E0-4972-A9C9-EA85F72810D1}" type="slidenum">
              <a:rPr lang="en-US" smtClean="0"/>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5551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AA6DF82B-558D-4680-A308-32AF723062C3}" type="datetimeFigureOut">
              <a:rPr lang="en-US" smtClean="0"/>
              <a:t>2/22/2020</a:t>
            </a:fld>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4FA8A05B-07E0-4972-A9C9-EA85F72810D1}" type="slidenum">
              <a:rPr lang="en-US" smtClean="0"/>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264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pos="1848">
          <p15:clr>
            <a:srgbClr val="F26B43"/>
          </p15:clr>
        </p15:guide>
        <p15:guide id="4294967295" orient="horz" pos="3960">
          <p15:clr>
            <a:srgbClr val="F26B43"/>
          </p15:clr>
        </p15:guide>
        <p15:guide id="4294967295" orient="horz" pos="1536">
          <p15:clr>
            <a:srgbClr val="F26B43"/>
          </p15:clr>
        </p15:guide>
        <p15:guide id="4294967295" orient="horz" pos="3840">
          <p15:clr>
            <a:srgbClr val="F26B43"/>
          </p15:clr>
        </p15:guide>
        <p15:guide id="4294967295" pos="4416">
          <p15:clr>
            <a:srgbClr val="F26B43"/>
          </p15:clr>
        </p15:guide>
        <p15:guide id="4294967295" pos="4800">
          <p15:clr>
            <a:srgbClr val="F26B43"/>
          </p15:clr>
        </p15:guide>
        <p15:guide id="4294967295" orient="horz" pos="360">
          <p15:clr>
            <a:srgbClr val="F26B43"/>
          </p15:clr>
        </p15:guide>
        <p15:guide id="4294967295" pos="7368">
          <p15:clr>
            <a:srgbClr val="F26B43"/>
          </p15:clr>
        </p15:guide>
        <p15:guide id="4294967295"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474F8C-8276-4502-BF83-29E9CF2623F1}"/>
              </a:ext>
            </a:extLst>
          </p:cNvPr>
          <p:cNvSpPr>
            <a:spLocks noGrp="1"/>
          </p:cNvSpPr>
          <p:nvPr>
            <p:ph type="ctrTitle"/>
          </p:nvPr>
        </p:nvSpPr>
        <p:spPr/>
        <p:txBody>
          <a:bodyPr>
            <a:normAutofit/>
          </a:bodyPr>
          <a:lstStyle/>
          <a:p>
            <a:r>
              <a:rPr lang="en-US" sz="3200" dirty="0">
                <a:latin typeface="Times New Roman" panose="02020603050405020304" pitchFamily="18" charset="0"/>
                <a:cs typeface="Times New Roman" panose="02020603050405020304" pitchFamily="18" charset="0"/>
              </a:rPr>
              <a:t>POLICE BRUTALITY</a:t>
            </a:r>
          </a:p>
        </p:txBody>
      </p:sp>
      <p:sp>
        <p:nvSpPr>
          <p:cNvPr id="3" name="Subtitle 2">
            <a:extLst>
              <a:ext uri="{FF2B5EF4-FFF2-40B4-BE49-F238E27FC236}">
                <a16:creationId xmlns:a16="http://schemas.microsoft.com/office/drawing/2014/main" xmlns="" id="{D5368D63-8E41-4779-B709-0FFAE5E7EFCD}"/>
              </a:ext>
            </a:extLst>
          </p:cNvPr>
          <p:cNvSpPr>
            <a:spLocks noGrp="1"/>
          </p:cNvSpPr>
          <p:nvPr>
            <p:ph type="subTitle" idx="1"/>
          </p:nvPr>
        </p:nvSpPr>
        <p:spPr/>
        <p:txBody>
          <a:bodyPr>
            <a:normAutofit fontScale="85000" lnSpcReduction="10000"/>
          </a:bodyPr>
          <a:lstStyle/>
          <a:p>
            <a:r>
              <a:rPr lang="en-US" sz="3200" dirty="0">
                <a:latin typeface="Times New Roman" panose="02020603050405020304" pitchFamily="18" charset="0"/>
                <a:cs typeface="Times New Roman" panose="02020603050405020304" pitchFamily="18" charset="0"/>
              </a:rPr>
              <a:t>In the state of California</a:t>
            </a:r>
          </a:p>
        </p:txBody>
      </p:sp>
    </p:spTree>
    <p:extLst>
      <p:ext uri="{BB962C8B-B14F-4D97-AF65-F5344CB8AC3E}">
        <p14:creationId xmlns:p14="http://schemas.microsoft.com/office/powerpoint/2010/main" val="1966311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1FB17C-56E6-4E8D-8923-A87B6C03F630}"/>
              </a:ext>
            </a:extLst>
          </p:cNvPr>
          <p:cNvSpPr>
            <a:spLocks noGrp="1"/>
          </p:cNvSpPr>
          <p:nvPr>
            <p:ph type="title"/>
          </p:nvPr>
        </p:nvSpPr>
        <p:spPr>
          <a:xfrm>
            <a:off x="838200" y="79167"/>
            <a:ext cx="10515600" cy="1325563"/>
          </a:xfrm>
        </p:spPr>
        <p:txBody>
          <a:bodyPr>
            <a:normAutofit/>
          </a:bodyPr>
          <a:lstStyle/>
          <a:p>
            <a:r>
              <a:rPr lang="en-US" sz="3200"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4AC5AEF5-1A1B-44E5-8644-20496F6BC766}"/>
              </a:ext>
            </a:extLst>
          </p:cNvPr>
          <p:cNvSpPr>
            <a:spLocks noGrp="1"/>
          </p:cNvSpPr>
          <p:nvPr>
            <p:ph idx="1"/>
          </p:nvPr>
        </p:nvSpPr>
        <p:spPr>
          <a:xfrm>
            <a:off x="569843" y="1404730"/>
            <a:ext cx="10783957" cy="5453270"/>
          </a:xfrm>
        </p:spPr>
        <p:txBody>
          <a:bodyPr>
            <a:noAutofit/>
          </a:bodyPr>
          <a:lstStyle/>
          <a:p>
            <a:r>
              <a:rPr lang="en-US" sz="1800" dirty="0"/>
              <a:t>Police brutality is defined as violation of civil rights where police officers use excessive force against civilians(Lawrence,2000).</a:t>
            </a:r>
          </a:p>
          <a:p>
            <a:r>
              <a:rPr lang="en-US" sz="1800" dirty="0"/>
              <a:t>Police brutality can be caused with certain differences that exist between citizens and the police officers (Lawrence,2000). Such differences include; </a:t>
            </a:r>
          </a:p>
          <a:p>
            <a:pPr lvl="3">
              <a:buFont typeface="Wingdings" panose="05000000000000000000" pitchFamily="2" charset="2"/>
              <a:buChar char="ü"/>
            </a:pPr>
            <a:r>
              <a:rPr lang="en-US" dirty="0"/>
              <a:t>Race</a:t>
            </a:r>
          </a:p>
          <a:p>
            <a:pPr lvl="3">
              <a:buFont typeface="Wingdings" panose="05000000000000000000" pitchFamily="2" charset="2"/>
              <a:buChar char="ü"/>
            </a:pPr>
            <a:r>
              <a:rPr lang="en-US" dirty="0"/>
              <a:t>Religion</a:t>
            </a:r>
          </a:p>
          <a:p>
            <a:pPr lvl="3">
              <a:buFont typeface="Wingdings" panose="05000000000000000000" pitchFamily="2" charset="2"/>
              <a:buChar char="ü"/>
            </a:pPr>
            <a:r>
              <a:rPr lang="en-US" dirty="0"/>
              <a:t>Political differences</a:t>
            </a:r>
          </a:p>
          <a:p>
            <a:pPr lvl="3">
              <a:buFont typeface="Wingdings" panose="05000000000000000000" pitchFamily="2" charset="2"/>
              <a:buChar char="ü"/>
            </a:pPr>
            <a:r>
              <a:rPr lang="en-US" dirty="0"/>
              <a:t>Socio economic status</a:t>
            </a:r>
          </a:p>
          <a:p>
            <a:pPr lvl="3">
              <a:buFont typeface="Wingdings" panose="05000000000000000000" pitchFamily="2" charset="2"/>
              <a:buChar char="ü"/>
            </a:pPr>
            <a:r>
              <a:rPr lang="en-US" dirty="0"/>
              <a:t>Cultural differences</a:t>
            </a:r>
          </a:p>
          <a:p>
            <a:pPr marL="0" indent="0">
              <a:buNone/>
            </a:pPr>
            <a:endParaRPr lang="en-US" sz="1800" dirty="0"/>
          </a:p>
          <a:p>
            <a:r>
              <a:rPr lang="en-US" sz="1800" dirty="0"/>
              <a:t>According to Lawrence(2000), there are major types of police brutality such as:</a:t>
            </a:r>
          </a:p>
          <a:p>
            <a:pPr lvl="3">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Unwarranted searches</a:t>
            </a:r>
          </a:p>
          <a:p>
            <a:pPr lvl="3">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Corruption</a:t>
            </a:r>
          </a:p>
          <a:p>
            <a:pPr lvl="3">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Racial profiling</a:t>
            </a:r>
          </a:p>
          <a:p>
            <a:pPr lvl="3">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False arrest</a:t>
            </a:r>
          </a:p>
          <a:p>
            <a:pPr lvl="3">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False imprisonment</a:t>
            </a:r>
          </a:p>
          <a:p>
            <a:pPr lvl="3">
              <a:buFont typeface="Wingdings" panose="05000000000000000000" pitchFamily="2" charset="2"/>
              <a:buChar char="Ø"/>
            </a:pPr>
            <a:endParaRPr lang="en-US" dirty="0"/>
          </a:p>
          <a:p>
            <a:pPr lvl="3">
              <a:buFont typeface="Wingdings" panose="05000000000000000000" pitchFamily="2" charset="2"/>
              <a:buChar char="Ø"/>
            </a:pPr>
            <a:endParaRPr lang="en-US" dirty="0"/>
          </a:p>
          <a:p>
            <a:pPr marL="1371600" lvl="3" indent="0">
              <a:buNone/>
            </a:pPr>
            <a:endParaRPr lang="en-US" dirty="0"/>
          </a:p>
          <a:p>
            <a:pPr lvl="3">
              <a:buFont typeface="Wingdings" panose="05000000000000000000" pitchFamily="2" charset="2"/>
              <a:buChar char="Ø"/>
            </a:pPr>
            <a:endParaRPr lang="en-US" dirty="0"/>
          </a:p>
          <a:p>
            <a:pPr>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           </a:t>
            </a:r>
            <a:endParaRPr lang="en-US" sz="1800" dirty="0"/>
          </a:p>
        </p:txBody>
      </p:sp>
    </p:spTree>
    <p:extLst>
      <p:ext uri="{BB962C8B-B14F-4D97-AF65-F5344CB8AC3E}">
        <p14:creationId xmlns:p14="http://schemas.microsoft.com/office/powerpoint/2010/main" val="6173705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ED40EE-9236-4BBA-90C1-99963F19A9BD}"/>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Effects of police Brutality</a:t>
            </a:r>
          </a:p>
        </p:txBody>
      </p:sp>
      <p:sp>
        <p:nvSpPr>
          <p:cNvPr id="3" name="Content Placeholder 2">
            <a:extLst>
              <a:ext uri="{FF2B5EF4-FFF2-40B4-BE49-F238E27FC236}">
                <a16:creationId xmlns:a16="http://schemas.microsoft.com/office/drawing/2014/main" xmlns="" id="{A7B32F04-F9B3-44BC-B750-2805CBBE0857}"/>
              </a:ext>
            </a:extLst>
          </p:cNvPr>
          <p:cNvSpPr>
            <a:spLocks noGrp="1"/>
          </p:cNvSpPr>
          <p:nvPr>
            <p:ph idx="1"/>
          </p:nvPr>
        </p:nvSpPr>
        <p:spPr>
          <a:xfrm>
            <a:off x="838200" y="1541930"/>
            <a:ext cx="10515600" cy="5316070"/>
          </a:xfrm>
        </p:spPr>
        <p:txBody>
          <a:bodyPr>
            <a:normAutofit fontScale="92500"/>
          </a:bodyPr>
          <a:lstStyle/>
          <a:p>
            <a:r>
              <a:rPr lang="en-US" sz="2000" dirty="0">
                <a:latin typeface="Times New Roman" panose="02020603050405020304" pitchFamily="18" charset="0"/>
                <a:cs typeface="Times New Roman" panose="02020603050405020304" pitchFamily="18" charset="0"/>
              </a:rPr>
              <a:t>In Oakland California most black people fall victim of police brutality as they are stereotyped as dangerous people and are associated with criminal activities (Holmes,2000).</a:t>
            </a:r>
          </a:p>
          <a:p>
            <a:r>
              <a:rPr lang="en-US" sz="2000" dirty="0">
                <a:latin typeface="Times New Roman" panose="02020603050405020304" pitchFamily="18" charset="0"/>
                <a:cs typeface="Times New Roman" panose="02020603050405020304" pitchFamily="18" charset="0"/>
              </a:rPr>
              <a:t>Due to such stereo types made by the society people of color in California are now a easy target of police more than the white people.</a:t>
            </a:r>
          </a:p>
          <a:p>
            <a:r>
              <a:rPr lang="en-US" sz="2000" dirty="0">
                <a:latin typeface="Times New Roman" panose="02020603050405020304" pitchFamily="18" charset="0"/>
                <a:cs typeface="Times New Roman" panose="02020603050405020304" pitchFamily="18" charset="0"/>
              </a:rPr>
              <a:t>This brutality has led to several killings of innocent civilians both black and white and including young boys and men (Holmes,2000).</a:t>
            </a:r>
          </a:p>
          <a:p>
            <a:r>
              <a:rPr lang="en-US" sz="2000" dirty="0">
                <a:latin typeface="Times New Roman" panose="02020603050405020304" pitchFamily="18" charset="0"/>
                <a:cs typeface="Times New Roman" panose="02020603050405020304" pitchFamily="18" charset="0"/>
              </a:rPr>
              <a:t>Police brutality has increase the rates of false arrests and arrest of innocent people.</a:t>
            </a:r>
          </a:p>
          <a:p>
            <a:r>
              <a:rPr lang="en-US" sz="2000" dirty="0">
                <a:latin typeface="Times New Roman" panose="02020603050405020304" pitchFamily="18" charset="0"/>
                <a:cs typeface="Times New Roman" panose="02020603050405020304" pitchFamily="18" charset="0"/>
              </a:rPr>
              <a:t>Obstruction of justice and false evidence provided by the police officers have also incriminated citizens for crimes that they did not commit.</a:t>
            </a:r>
          </a:p>
          <a:p>
            <a:r>
              <a:rPr lang="en-US" sz="2000" dirty="0">
                <a:latin typeface="Times New Roman" panose="02020603050405020304" pitchFamily="18" charset="0"/>
                <a:cs typeface="Times New Roman" panose="02020603050405020304" pitchFamily="18" charset="0"/>
              </a:rPr>
              <a:t>The police officers who are supposed to keep the city safe are now making the streets unsafe for people because of police brutality and violence that has instilled fear on many citizens of California (Holmes,2000).</a:t>
            </a:r>
          </a:p>
          <a:p>
            <a:r>
              <a:rPr lang="en-US" sz="2000" dirty="0">
                <a:latin typeface="Times New Roman" panose="02020603050405020304" pitchFamily="18" charset="0"/>
                <a:cs typeface="Times New Roman" panose="02020603050405020304" pitchFamily="18" charset="0"/>
              </a:rPr>
              <a:t>Corruption also which is a silent form of police violence has corrupted the justice system and causing people to be unfairly judged in courts and sentenced harshly if they do not offer bribes (Holmes,2000).</a:t>
            </a:r>
          </a:p>
          <a:p>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16443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506F28-86FC-40F0-88CB-514954B5A349}"/>
              </a:ext>
            </a:extLst>
          </p:cNvPr>
          <p:cNvSpPr>
            <a:spLocks noGrp="1"/>
          </p:cNvSpPr>
          <p:nvPr>
            <p:ph type="title"/>
          </p:nvPr>
        </p:nvSpPr>
        <p:spPr>
          <a:xfrm>
            <a:off x="698258" y="-265043"/>
            <a:ext cx="5237059" cy="1845365"/>
          </a:xfrm>
        </p:spPr>
        <p:txBody>
          <a:bodyPr/>
          <a:lstStyle/>
          <a:p>
            <a:r>
              <a:rPr lang="en-US" dirty="0">
                <a:latin typeface="Times New Roman" panose="02020603050405020304" pitchFamily="18" charset="0"/>
                <a:cs typeface="Times New Roman" panose="02020603050405020304" pitchFamily="18" charset="0"/>
              </a:rPr>
              <a:t>Evidence of Police Brutality</a:t>
            </a:r>
          </a:p>
        </p:txBody>
      </p:sp>
      <p:pic>
        <p:nvPicPr>
          <p:cNvPr id="6" name="Content Placeholder 5">
            <a:extLst>
              <a:ext uri="{FF2B5EF4-FFF2-40B4-BE49-F238E27FC236}">
                <a16:creationId xmlns:a16="http://schemas.microsoft.com/office/drawing/2014/main" xmlns="" id="{6870623E-28B0-4232-A981-A6039FB755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9121" y="2057400"/>
            <a:ext cx="4572000" cy="3086100"/>
          </a:xfrm>
        </p:spPr>
      </p:pic>
      <p:sp>
        <p:nvSpPr>
          <p:cNvPr id="4" name="Text Placeholder 3">
            <a:extLst>
              <a:ext uri="{FF2B5EF4-FFF2-40B4-BE49-F238E27FC236}">
                <a16:creationId xmlns:a16="http://schemas.microsoft.com/office/drawing/2014/main" xmlns="" id="{EBE4E17E-FCAB-4F48-B587-72D4AFF084DB}"/>
              </a:ext>
            </a:extLst>
          </p:cNvPr>
          <p:cNvSpPr>
            <a:spLocks noGrp="1"/>
          </p:cNvSpPr>
          <p:nvPr>
            <p:ph type="body" sz="half" idx="2"/>
          </p:nvPr>
        </p:nvSpPr>
        <p:spPr>
          <a:xfrm>
            <a:off x="1" y="1580321"/>
            <a:ext cx="6859120" cy="5107349"/>
          </a:xfrm>
        </p:spPr>
        <p:txBody>
          <a:bodyPr>
            <a:normAutofit/>
          </a:bodyPr>
          <a:lstStyle/>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is evident that police brutality in the state of California happens even during the day where innocent civilians are harassed and held at gunpoint by police officers .Majority of the victims end up falsely arrested and charged with crimes that they are not associated with(Rodríguez,2012).</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image on he right shows a black man being held at gun point with several policeman on the streets during the day.</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is even inhuman how four heavily armed police officers attack one single unharmed innocent civilian and they use unwanted force on the victim without hearing their perspective and understanding how they feel.</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Such police officers react to situations inappropriately  without understanding what is going on at a certain time</a:t>
            </a:r>
          </a:p>
        </p:txBody>
      </p:sp>
      <p:sp>
        <p:nvSpPr>
          <p:cNvPr id="7" name="TextBox 6">
            <a:extLst>
              <a:ext uri="{FF2B5EF4-FFF2-40B4-BE49-F238E27FC236}">
                <a16:creationId xmlns:a16="http://schemas.microsoft.com/office/drawing/2014/main" xmlns="" id="{93E8DB9C-36E8-485B-B292-B4AE39B72674}"/>
              </a:ext>
            </a:extLst>
          </p:cNvPr>
          <p:cNvSpPr txBox="1"/>
          <p:nvPr/>
        </p:nvSpPr>
        <p:spPr>
          <a:xfrm>
            <a:off x="8070575" y="5738191"/>
            <a:ext cx="3048000" cy="369332"/>
          </a:xfrm>
          <a:prstGeom prst="rect">
            <a:avLst/>
          </a:prstGeom>
          <a:noFill/>
        </p:spPr>
        <p:txBody>
          <a:bodyPr wrap="square" rtlCol="0">
            <a:spAutoFit/>
          </a:bodyPr>
          <a:lstStyle/>
          <a:p>
            <a:r>
              <a:rPr lang="en-US" dirty="0"/>
              <a:t>Source :www.youthvoices.live</a:t>
            </a:r>
          </a:p>
        </p:txBody>
      </p:sp>
    </p:spTree>
    <p:extLst>
      <p:ext uri="{BB962C8B-B14F-4D97-AF65-F5344CB8AC3E}">
        <p14:creationId xmlns:p14="http://schemas.microsoft.com/office/powerpoint/2010/main" val="4103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EE6CCE-201B-450A-941E-CCB3454759FF}"/>
              </a:ext>
            </a:extLst>
          </p:cNvPr>
          <p:cNvSpPr>
            <a:spLocks noGrp="1"/>
          </p:cNvSpPr>
          <p:nvPr>
            <p:ph type="title"/>
          </p:nvPr>
        </p:nvSpPr>
        <p:spPr>
          <a:xfrm>
            <a:off x="371061" y="457200"/>
            <a:ext cx="4717773" cy="1013791"/>
          </a:xfrm>
        </p:spPr>
        <p:txBody>
          <a:bodyPr/>
          <a:lstStyle/>
          <a:p>
            <a:r>
              <a:rPr lang="en-US" dirty="0">
                <a:latin typeface="Times New Roman" panose="02020603050405020304" pitchFamily="18" charset="0"/>
                <a:cs typeface="Times New Roman" panose="02020603050405020304" pitchFamily="18" charset="0"/>
              </a:rPr>
              <a:t>Evidence of police brutality</a:t>
            </a:r>
          </a:p>
        </p:txBody>
      </p:sp>
      <p:pic>
        <p:nvPicPr>
          <p:cNvPr id="6" name="Picture Placeholder 5">
            <a:extLst>
              <a:ext uri="{FF2B5EF4-FFF2-40B4-BE49-F238E27FC236}">
                <a16:creationId xmlns:a16="http://schemas.microsoft.com/office/drawing/2014/main" xmlns="" id="{BD19199F-8C7B-4917-AE07-6E1D420F868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4115" b="4115"/>
          <a:stretch>
            <a:fillRect/>
          </a:stretch>
        </p:blipFill>
        <p:spPr>
          <a:xfrm>
            <a:off x="5088834" y="46046"/>
            <a:ext cx="7284856" cy="6857999"/>
          </a:xfrm>
        </p:spPr>
      </p:pic>
      <p:sp>
        <p:nvSpPr>
          <p:cNvPr id="4" name="Text Placeholder 3">
            <a:extLst>
              <a:ext uri="{FF2B5EF4-FFF2-40B4-BE49-F238E27FC236}">
                <a16:creationId xmlns:a16="http://schemas.microsoft.com/office/drawing/2014/main" xmlns="" id="{EA4124E3-66A2-43DE-B397-62C4C0C72B72}"/>
              </a:ext>
            </a:extLst>
          </p:cNvPr>
          <p:cNvSpPr>
            <a:spLocks noGrp="1"/>
          </p:cNvSpPr>
          <p:nvPr>
            <p:ph type="body" sz="half" idx="2"/>
          </p:nvPr>
        </p:nvSpPr>
        <p:spPr>
          <a:xfrm>
            <a:off x="215154" y="1731410"/>
            <a:ext cx="4553696" cy="5126590"/>
          </a:xfrm>
        </p:spPr>
        <p:txBody>
          <a:bodyPr>
            <a:noAutofit/>
          </a:bodyPr>
          <a:lstStyle/>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Police brutality in California is a huge problem that needs to be curbed. Residents of Oakland took to the streets protesting about how their neighborhoods are unsafe including their own backyards because of merciless and brutal killings cased by policemen and gun shootings.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From the picture we can see demonstration of people carrying banners written hurtful messages that they are trying to air out their pain , disappointment and worry in how unsafe their own homes are currently because of police violence.</a:t>
            </a:r>
          </a:p>
        </p:txBody>
      </p:sp>
      <p:sp>
        <p:nvSpPr>
          <p:cNvPr id="7" name="TextBox 6">
            <a:extLst>
              <a:ext uri="{FF2B5EF4-FFF2-40B4-BE49-F238E27FC236}">
                <a16:creationId xmlns:a16="http://schemas.microsoft.com/office/drawing/2014/main" xmlns="" id="{8E0BD44D-9554-4859-BB85-DFF7A6FF165D}"/>
              </a:ext>
            </a:extLst>
          </p:cNvPr>
          <p:cNvSpPr txBox="1"/>
          <p:nvPr/>
        </p:nvSpPr>
        <p:spPr>
          <a:xfrm>
            <a:off x="8322365" y="5870575"/>
            <a:ext cx="3578087" cy="369332"/>
          </a:xfrm>
          <a:prstGeom prst="rect">
            <a:avLst/>
          </a:prstGeom>
          <a:noFill/>
        </p:spPr>
        <p:txBody>
          <a:bodyPr wrap="square" rtlCol="0">
            <a:spAutoFit/>
          </a:bodyPr>
          <a:lstStyle/>
          <a:p>
            <a:r>
              <a:rPr lang="en-US" dirty="0"/>
              <a:t>Source: newsandletters.org</a:t>
            </a:r>
          </a:p>
        </p:txBody>
      </p:sp>
    </p:spTree>
    <p:extLst>
      <p:ext uri="{BB962C8B-B14F-4D97-AF65-F5344CB8AC3E}">
        <p14:creationId xmlns:p14="http://schemas.microsoft.com/office/powerpoint/2010/main" val="31092294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F4507D-2917-423C-A7F3-FDEE3FCC6224}"/>
              </a:ext>
            </a:extLst>
          </p:cNvPr>
          <p:cNvSpPr>
            <a:spLocks noGrp="1"/>
          </p:cNvSpPr>
          <p:nvPr>
            <p:ph type="title"/>
          </p:nvPr>
        </p:nvSpPr>
        <p:spPr>
          <a:xfrm>
            <a:off x="361674" y="382725"/>
            <a:ext cx="4888463" cy="1212574"/>
          </a:xfrm>
        </p:spPr>
        <p:txBody>
          <a:bodyPr/>
          <a:lstStyle/>
          <a:p>
            <a:r>
              <a:rPr lang="en-US" dirty="0">
                <a:latin typeface="Times New Roman" panose="02020603050405020304" pitchFamily="18" charset="0"/>
                <a:cs typeface="Times New Roman" panose="02020603050405020304" pitchFamily="18" charset="0"/>
              </a:rPr>
              <a:t>Evidence of police Brutality</a:t>
            </a:r>
          </a:p>
        </p:txBody>
      </p:sp>
      <p:pic>
        <p:nvPicPr>
          <p:cNvPr id="6" name="Picture Placeholder 5">
            <a:extLst>
              <a:ext uri="{FF2B5EF4-FFF2-40B4-BE49-F238E27FC236}">
                <a16:creationId xmlns:a16="http://schemas.microsoft.com/office/drawing/2014/main" xmlns="" id="{807258C3-FC65-4554-AC0E-25309EAE8AC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0578" r="10578"/>
          <a:stretch/>
        </p:blipFill>
        <p:spPr>
          <a:xfrm>
            <a:off x="5250137" y="1"/>
            <a:ext cx="6941863" cy="6857999"/>
          </a:xfrm>
        </p:spPr>
      </p:pic>
      <p:sp>
        <p:nvSpPr>
          <p:cNvPr id="4" name="Text Placeholder 3">
            <a:extLst>
              <a:ext uri="{FF2B5EF4-FFF2-40B4-BE49-F238E27FC236}">
                <a16:creationId xmlns:a16="http://schemas.microsoft.com/office/drawing/2014/main" xmlns="" id="{D75756B4-235C-48E2-B2B8-7351EFB13718}"/>
              </a:ext>
            </a:extLst>
          </p:cNvPr>
          <p:cNvSpPr>
            <a:spLocks noGrp="1"/>
          </p:cNvSpPr>
          <p:nvPr>
            <p:ph type="body" sz="half" idx="2"/>
          </p:nvPr>
        </p:nvSpPr>
        <p:spPr>
          <a:xfrm>
            <a:off x="0" y="1595299"/>
            <a:ext cx="5183188" cy="5262701"/>
          </a:xfrm>
        </p:spPr>
        <p:txBody>
          <a:bodyPr>
            <a:normAutofit fontScale="92500" lnSpcReduction="20000"/>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Black Lives Matter activist movement took to the streets to protest against police killings of black men and other broader issues such as racial inequality and racial profiling (Rodríguez,2012).</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picture on the right is an evidence of how the people of California are tired of being oppressed and violated by police violence and they hold peaceful demonstrations to show their grievances and try to pass a message to the public and to the police that regardless of race every person is important and that black lives matter</a:t>
            </a:r>
            <a:r>
              <a:rPr lang="en-US" sz="1800" dirty="0"/>
              <a:t>.</a:t>
            </a:r>
          </a:p>
          <a:p>
            <a:endParaRPr lang="en-US" dirty="0"/>
          </a:p>
          <a:p>
            <a:endParaRPr lang="en-US" dirty="0"/>
          </a:p>
        </p:txBody>
      </p:sp>
      <p:sp>
        <p:nvSpPr>
          <p:cNvPr id="7" name="TextBox 6">
            <a:extLst>
              <a:ext uri="{FF2B5EF4-FFF2-40B4-BE49-F238E27FC236}">
                <a16:creationId xmlns:a16="http://schemas.microsoft.com/office/drawing/2014/main" xmlns="" id="{9EE9A396-2330-4006-BCB4-4A86205DBB30}"/>
              </a:ext>
            </a:extLst>
          </p:cNvPr>
          <p:cNvSpPr txBox="1"/>
          <p:nvPr/>
        </p:nvSpPr>
        <p:spPr>
          <a:xfrm>
            <a:off x="8521148" y="5493236"/>
            <a:ext cx="3564835" cy="369332"/>
          </a:xfrm>
          <a:prstGeom prst="rect">
            <a:avLst/>
          </a:prstGeom>
          <a:noFill/>
        </p:spPr>
        <p:txBody>
          <a:bodyPr wrap="square" rtlCol="0">
            <a:spAutoFit/>
          </a:bodyPr>
          <a:lstStyle/>
          <a:p>
            <a:r>
              <a:rPr lang="en-US" dirty="0"/>
              <a:t>Source: blacklivesmatter.com</a:t>
            </a:r>
          </a:p>
        </p:txBody>
      </p:sp>
    </p:spTree>
    <p:extLst>
      <p:ext uri="{BB962C8B-B14F-4D97-AF65-F5344CB8AC3E}">
        <p14:creationId xmlns:p14="http://schemas.microsoft.com/office/powerpoint/2010/main" val="32346449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926B83-F044-40E2-8B4C-F576CB7C5A5F}"/>
              </a:ext>
            </a:extLst>
          </p:cNvPr>
          <p:cNvSpPr>
            <a:spLocks noGrp="1"/>
          </p:cNvSpPr>
          <p:nvPr>
            <p:ph type="title"/>
          </p:nvPr>
        </p:nvSpPr>
        <p:spPr>
          <a:xfrm>
            <a:off x="278297" y="-250134"/>
            <a:ext cx="4850294" cy="1575351"/>
          </a:xfrm>
        </p:spPr>
        <p:txBody>
          <a:bodyPr/>
          <a:lstStyle/>
          <a:p>
            <a:r>
              <a:rPr lang="en-US" dirty="0">
                <a:latin typeface="Times New Roman" panose="02020603050405020304" pitchFamily="18" charset="0"/>
                <a:cs typeface="Times New Roman" panose="02020603050405020304" pitchFamily="18" charset="0"/>
              </a:rPr>
              <a:t>Evidence of police brutality</a:t>
            </a:r>
          </a:p>
        </p:txBody>
      </p:sp>
      <p:pic>
        <p:nvPicPr>
          <p:cNvPr id="6" name="Content Placeholder 5">
            <a:extLst>
              <a:ext uri="{FF2B5EF4-FFF2-40B4-BE49-F238E27FC236}">
                <a16:creationId xmlns:a16="http://schemas.microsoft.com/office/drawing/2014/main" xmlns="" id="{C2E407F3-01E2-494A-BFBE-30B87FF14BF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5353878" y="457200"/>
            <a:ext cx="6559826" cy="5121965"/>
          </a:xfrm>
        </p:spPr>
      </p:pic>
      <p:sp>
        <p:nvSpPr>
          <p:cNvPr id="4" name="Text Placeholder 3">
            <a:extLst>
              <a:ext uri="{FF2B5EF4-FFF2-40B4-BE49-F238E27FC236}">
                <a16:creationId xmlns:a16="http://schemas.microsoft.com/office/drawing/2014/main" xmlns="" id="{19CEB073-D993-400A-BDBD-60F2DE11DF66}"/>
              </a:ext>
            </a:extLst>
          </p:cNvPr>
          <p:cNvSpPr>
            <a:spLocks noGrp="1"/>
          </p:cNvSpPr>
          <p:nvPr>
            <p:ph type="body" sz="half" idx="2"/>
          </p:nvPr>
        </p:nvSpPr>
        <p:spPr>
          <a:xfrm>
            <a:off x="0" y="1325217"/>
            <a:ext cx="5353878" cy="5532783"/>
          </a:xfrm>
        </p:spPr>
        <p:txBody>
          <a:bodyPr>
            <a:noAutofit/>
          </a:bodyPr>
          <a:lstStyle/>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California most of the police brutality victims are people of color and specifically men and boys. This assumption is proved by the statistics provided by PBSO News Hour as shows by the figure on the right side.</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From this figure we see that 96 % of deaths per 100,000 population are of black men and boys caused by police brutality and violence.</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Also 39% of deaths per 100,000 population of white men and boys are caused by police brutality and violence.</a:t>
            </a:r>
          </a:p>
        </p:txBody>
      </p:sp>
      <p:sp>
        <p:nvSpPr>
          <p:cNvPr id="7" name="TextBox 6">
            <a:extLst>
              <a:ext uri="{FF2B5EF4-FFF2-40B4-BE49-F238E27FC236}">
                <a16:creationId xmlns:a16="http://schemas.microsoft.com/office/drawing/2014/main" xmlns="" id="{4AEEA983-B294-4832-9371-AF6738095DAC}"/>
              </a:ext>
            </a:extLst>
          </p:cNvPr>
          <p:cNvSpPr txBox="1"/>
          <p:nvPr/>
        </p:nvSpPr>
        <p:spPr>
          <a:xfrm>
            <a:off x="8547653" y="5579165"/>
            <a:ext cx="3366052" cy="369332"/>
          </a:xfrm>
          <a:prstGeom prst="rect">
            <a:avLst/>
          </a:prstGeom>
          <a:noFill/>
        </p:spPr>
        <p:txBody>
          <a:bodyPr wrap="square" rtlCol="0">
            <a:spAutoFit/>
          </a:bodyPr>
          <a:lstStyle/>
          <a:p>
            <a:r>
              <a:rPr lang="en-US" dirty="0"/>
              <a:t>Source: injusticewatch.org</a:t>
            </a:r>
          </a:p>
        </p:txBody>
      </p:sp>
    </p:spTree>
    <p:extLst>
      <p:ext uri="{BB962C8B-B14F-4D97-AF65-F5344CB8AC3E}">
        <p14:creationId xmlns:p14="http://schemas.microsoft.com/office/powerpoint/2010/main" val="16122001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F951E9-F23D-4716-A12E-BFCD6E10E4AB}"/>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Sensitivity Training</a:t>
            </a:r>
          </a:p>
        </p:txBody>
      </p:sp>
      <p:sp>
        <p:nvSpPr>
          <p:cNvPr id="3" name="Content Placeholder 2">
            <a:extLst>
              <a:ext uri="{FF2B5EF4-FFF2-40B4-BE49-F238E27FC236}">
                <a16:creationId xmlns:a16="http://schemas.microsoft.com/office/drawing/2014/main" xmlns="" id="{E6A7FDD5-49A0-4888-B663-6248B2EF5B88}"/>
              </a:ext>
            </a:extLst>
          </p:cNvPr>
          <p:cNvSpPr>
            <a:spLocks noGrp="1"/>
          </p:cNvSpPr>
          <p:nvPr>
            <p:ph idx="1"/>
          </p:nvPr>
        </p:nvSpPr>
        <p:spPr/>
        <p:txBody>
          <a:bodyPr>
            <a:normAutofit fontScale="92500" lnSpcReduction="20000"/>
          </a:bodyPr>
          <a:lstStyle/>
          <a:p>
            <a:r>
              <a:rPr lang="en-US" sz="2400" dirty="0"/>
              <a:t>This is a group training method which focuses at helping the members develop awareness of their work dynamics and their roles at work.</a:t>
            </a:r>
          </a:p>
          <a:p>
            <a:r>
              <a:rPr lang="en-US" sz="2400" dirty="0"/>
              <a:t>This training ensures that everyone in the workplace is treated with respect regardless of their class, race or religion.</a:t>
            </a:r>
          </a:p>
          <a:p>
            <a:r>
              <a:rPr lang="en-US" sz="2400" dirty="0"/>
              <a:t>To curb and reduce police brutality, police officers should undergo sensitivity training so that they learn how to handle civilians appropriately with respects regardless of who they are.</a:t>
            </a:r>
          </a:p>
          <a:p>
            <a:r>
              <a:rPr lang="en-US" sz="2400" dirty="0"/>
              <a:t>The police officers will also learn to consider the perspective of others especially the civilians to avoid false arrest and false imprisonment occurrences.</a:t>
            </a:r>
          </a:p>
          <a:p>
            <a:pPr marL="0" indent="0">
              <a:buNone/>
            </a:pPr>
            <a:endParaRPr lang="en-US" dirty="0"/>
          </a:p>
        </p:txBody>
      </p:sp>
    </p:spTree>
    <p:extLst>
      <p:ext uri="{BB962C8B-B14F-4D97-AF65-F5344CB8AC3E}">
        <p14:creationId xmlns:p14="http://schemas.microsoft.com/office/powerpoint/2010/main" val="3480463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F951E9-F23D-4716-A12E-BFCD6E10E4AB}"/>
              </a:ext>
            </a:extLst>
          </p:cNvPr>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Cont’d</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E6A7FDD5-49A0-4888-B663-6248B2EF5B88}"/>
              </a:ext>
            </a:extLst>
          </p:cNvPr>
          <p:cNvSpPr>
            <a:spLocks noGrp="1"/>
          </p:cNvSpPr>
          <p:nvPr>
            <p:ph idx="1"/>
          </p:nvPr>
        </p:nvSpPr>
        <p:spPr/>
        <p:txBody>
          <a:bodyPr>
            <a:normAutofit fontScale="70000" lnSpcReduction="20000"/>
          </a:bodyPr>
          <a:lstStyle/>
          <a:p>
            <a:r>
              <a:rPr lang="en-US" sz="3600" dirty="0" smtClean="0"/>
              <a:t>Sensitivity</a:t>
            </a:r>
            <a:r>
              <a:rPr lang="en-US" sz="2400" dirty="0" smtClean="0"/>
              <a:t> </a:t>
            </a:r>
            <a:r>
              <a:rPr lang="en-US" sz="2400" dirty="0"/>
              <a:t>training will allow police officers to understand the sensitivity of civilians and learn how to deal with them appropriately as opposed to violence and brutality.</a:t>
            </a:r>
          </a:p>
          <a:p>
            <a:r>
              <a:rPr lang="en-US" sz="2400" dirty="0"/>
              <a:t>It is also n effective way to help the police officers to recognize and respond to bias in a way that doe not influence their decisions while at work and this will help them work well alongside people especially the civil society.</a:t>
            </a:r>
          </a:p>
          <a:p>
            <a:r>
              <a:rPr lang="en-US" sz="2400" dirty="0">
                <a:latin typeface="Times New Roman" panose="02020603050405020304" pitchFamily="18" charset="0"/>
                <a:cs typeface="Times New Roman" panose="02020603050405020304" pitchFamily="18" charset="0"/>
              </a:rPr>
              <a:t>There are certain ways that police departments in California can implement the sensitivity trainings and these include:</a:t>
            </a:r>
          </a:p>
          <a:p>
            <a:pPr lvl="2">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Making sure the leaders lead by setting good example</a:t>
            </a:r>
          </a:p>
          <a:p>
            <a:pPr lvl="2">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Setting clear expectations from the police while in their line of duty</a:t>
            </a:r>
          </a:p>
          <a:p>
            <a:pPr lvl="2">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Keeping people accountable for their actions</a:t>
            </a:r>
          </a:p>
          <a:p>
            <a:pPr marL="0" indent="0">
              <a:buNone/>
            </a:pPr>
            <a:endParaRPr lang="en-US" dirty="0"/>
          </a:p>
        </p:txBody>
      </p:sp>
    </p:spTree>
    <p:extLst>
      <p:ext uri="{BB962C8B-B14F-4D97-AF65-F5344CB8AC3E}">
        <p14:creationId xmlns:p14="http://schemas.microsoft.com/office/powerpoint/2010/main" val="4261889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8A762B-D225-4183-90CF-DB9661B1807C}"/>
              </a:ext>
            </a:extLst>
          </p:cNvPr>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Cont’d</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09F4AA3-FEA3-4998-8234-A9DD1120A5DA}"/>
              </a:ext>
            </a:extLst>
          </p:cNvPr>
          <p:cNvSpPr>
            <a:spLocks noGrp="1"/>
          </p:cNvSpPr>
          <p:nvPr>
            <p:ph idx="1"/>
          </p:nvPr>
        </p:nvSpPr>
        <p:spPr>
          <a:xfrm>
            <a:off x="2205318" y="2438400"/>
            <a:ext cx="9498953" cy="4419600"/>
          </a:xfrm>
        </p:spPr>
        <p:txBody>
          <a:bodyPr>
            <a:noAutofit/>
          </a:bodyPr>
          <a:lstStyle/>
          <a:p>
            <a:pPr lvl="2">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Examining </a:t>
            </a:r>
            <a:r>
              <a:rPr lang="en-US" sz="2400" dirty="0">
                <a:latin typeface="Times New Roman" panose="02020603050405020304" pitchFamily="18" charset="0"/>
                <a:cs typeface="Times New Roman" panose="02020603050405020304" pitchFamily="18" charset="0"/>
              </a:rPr>
              <a:t>the behavior of the police officers both at work and off-work</a:t>
            </a:r>
          </a:p>
          <a:p>
            <a:pPr lvl="2">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Teaching the officers communication filters to avoid verbal harassments of civilian</a:t>
            </a:r>
          </a:p>
          <a:p>
            <a:pPr lvl="1"/>
            <a:r>
              <a:rPr lang="en-US" dirty="0">
                <a:latin typeface="Times New Roman" panose="02020603050405020304" pitchFamily="18" charset="0"/>
                <a:cs typeface="Times New Roman" panose="02020603050405020304" pitchFamily="18" charset="0"/>
              </a:rPr>
              <a:t>From the evidences provided above ,it is clear that police brutality should be rectified in the state of California and that these sensitivity trainings should be mandated by the California state government. This will help mold and correct the mental state of police officers as well as increasing their awareness on sensitive issues when they are around the civilians and this will help them act on clear insights as opposed  to reacting to situations without a clear understanding</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95239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BFEE65-ACCB-47C9-9422-461D1719BF6C}"/>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8755FD07-F45D-42F6-B6CB-166A2ADEE0C5}"/>
              </a:ext>
            </a:extLst>
          </p:cNvPr>
          <p:cNvSpPr>
            <a:spLocks noGrp="1"/>
          </p:cNvSpPr>
          <p:nvPr>
            <p:ph idx="1"/>
          </p:nvPr>
        </p:nvSpPr>
        <p:spPr/>
        <p:txBody>
          <a:bodyPr>
            <a:normAutofit lnSpcReduction="10000"/>
          </a:bodyPr>
          <a:lstStyle/>
          <a:p>
            <a:r>
              <a:rPr lang="en-US" sz="1800" dirty="0">
                <a:latin typeface="Times New Roman" panose="02020603050405020304" pitchFamily="18" charset="0"/>
                <a:cs typeface="Times New Roman" panose="02020603050405020304" pitchFamily="18" charset="0"/>
              </a:rPr>
              <a:t>Charles, D., Himmelstein, K., Keenan, W., Barcelo, N., &amp; White Coats for Black Lives National Working Group. (2015). White coats for black lives: medical students responding to racism and police brutality. </a:t>
            </a:r>
            <a:r>
              <a:rPr lang="en-US" sz="1800" i="1" dirty="0">
                <a:latin typeface="Times New Roman" panose="02020603050405020304" pitchFamily="18" charset="0"/>
                <a:cs typeface="Times New Roman" panose="02020603050405020304" pitchFamily="18" charset="0"/>
              </a:rPr>
              <a:t>Journal of urban health</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92</a:t>
            </a:r>
            <a:r>
              <a:rPr lang="en-US" sz="1800" dirty="0">
                <a:latin typeface="Times New Roman" panose="02020603050405020304" pitchFamily="18" charset="0"/>
                <a:cs typeface="Times New Roman" panose="02020603050405020304" pitchFamily="18" charset="0"/>
              </a:rPr>
              <a:t>(6), 1007-1010.</a:t>
            </a:r>
          </a:p>
          <a:p>
            <a:r>
              <a:rPr lang="en-US" sz="1800" dirty="0">
                <a:latin typeface="Times New Roman" panose="02020603050405020304" pitchFamily="18" charset="0"/>
                <a:cs typeface="Times New Roman" panose="02020603050405020304" pitchFamily="18" charset="0"/>
              </a:rPr>
              <a:t>Holmes, M. D. (2000). Minority threat and police brutality: Determinants of civil rights criminal complaints in US municipalities. </a:t>
            </a:r>
            <a:r>
              <a:rPr lang="en-US" sz="1800" i="1" dirty="0">
                <a:latin typeface="Times New Roman" panose="02020603050405020304" pitchFamily="18" charset="0"/>
                <a:cs typeface="Times New Roman" panose="02020603050405020304" pitchFamily="18" charset="0"/>
              </a:rPr>
              <a:t>Criminology</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38</a:t>
            </a:r>
            <a:r>
              <a:rPr lang="en-US" sz="1800" dirty="0">
                <a:latin typeface="Times New Roman" panose="02020603050405020304" pitchFamily="18" charset="0"/>
                <a:cs typeface="Times New Roman" panose="02020603050405020304" pitchFamily="18" charset="0"/>
              </a:rPr>
              <a:t>(2), 343-368</a:t>
            </a:r>
          </a:p>
          <a:p>
            <a:r>
              <a:rPr lang="en-US" sz="1800" dirty="0">
                <a:latin typeface="Times New Roman" panose="02020603050405020304" pitchFamily="18" charset="0"/>
                <a:cs typeface="Times New Roman" panose="02020603050405020304" pitchFamily="18" charset="0"/>
              </a:rPr>
              <a:t>Lawrence, R. G. (2000). </a:t>
            </a:r>
            <a:r>
              <a:rPr lang="en-US" sz="1800" i="1" dirty="0">
                <a:latin typeface="Times New Roman" panose="02020603050405020304" pitchFamily="18" charset="0"/>
                <a:cs typeface="Times New Roman" panose="02020603050405020304" pitchFamily="18" charset="0"/>
              </a:rPr>
              <a:t>The politics of force: Media and the construction of police brutality</a:t>
            </a:r>
            <a:r>
              <a:rPr lang="en-US" sz="1800" dirty="0">
                <a:latin typeface="Times New Roman" panose="02020603050405020304" pitchFamily="18" charset="0"/>
                <a:cs typeface="Times New Roman" panose="02020603050405020304" pitchFamily="18" charset="0"/>
              </a:rPr>
              <a:t>. Univ of California Press</a:t>
            </a:r>
          </a:p>
          <a:p>
            <a:r>
              <a:rPr lang="en-US" sz="1800" dirty="0">
                <a:latin typeface="Times New Roman" panose="02020603050405020304" pitchFamily="18" charset="0"/>
                <a:cs typeface="Times New Roman" panose="02020603050405020304" pitchFamily="18" charset="0"/>
              </a:rPr>
              <a:t>Rodríguez, D. (2012). De-provincialising police violence: on the recent events at UC Davis. </a:t>
            </a:r>
            <a:r>
              <a:rPr lang="en-US" sz="1800" i="1" dirty="0">
                <a:latin typeface="Times New Roman" panose="02020603050405020304" pitchFamily="18" charset="0"/>
                <a:cs typeface="Times New Roman" panose="02020603050405020304" pitchFamily="18" charset="0"/>
              </a:rPr>
              <a:t>Race &amp; Class</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54</a:t>
            </a:r>
            <a:r>
              <a:rPr lang="en-US" sz="1800" dirty="0">
                <a:latin typeface="Times New Roman" panose="02020603050405020304" pitchFamily="18" charset="0"/>
                <a:cs typeface="Times New Roman" panose="02020603050405020304" pitchFamily="18" charset="0"/>
              </a:rPr>
              <a:t>(1), 99-109.</a:t>
            </a:r>
          </a:p>
          <a:p>
            <a:r>
              <a:rPr lang="en-US" sz="1800" dirty="0">
                <a:latin typeface="Times New Roman" panose="02020603050405020304" pitchFamily="18" charset="0"/>
                <a:cs typeface="Times New Roman" panose="02020603050405020304" pitchFamily="18" charset="0"/>
              </a:rPr>
              <a:t>Rodríguez, D. (2012). Beyond" Police Brutality": Racist State Violence and the University of California. </a:t>
            </a:r>
            <a:r>
              <a:rPr lang="en-US" sz="1800" i="1" dirty="0">
                <a:latin typeface="Times New Roman" panose="02020603050405020304" pitchFamily="18" charset="0"/>
                <a:cs typeface="Times New Roman" panose="02020603050405020304" pitchFamily="18" charset="0"/>
              </a:rPr>
              <a:t>American Quarterly</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64</a:t>
            </a:r>
            <a:r>
              <a:rPr lang="en-US" sz="1800" dirty="0">
                <a:latin typeface="Times New Roman" panose="02020603050405020304" pitchFamily="18" charset="0"/>
                <a:cs typeface="Times New Roman" panose="02020603050405020304" pitchFamily="18" charset="0"/>
              </a:rPr>
              <a:t>(2), 301-313.</a:t>
            </a:r>
          </a:p>
        </p:txBody>
      </p:sp>
    </p:spTree>
    <p:extLst>
      <p:ext uri="{BB962C8B-B14F-4D97-AF65-F5344CB8AC3E}">
        <p14:creationId xmlns:p14="http://schemas.microsoft.com/office/powerpoint/2010/main" val="2095344106"/>
      </p:ext>
    </p:extLst>
  </p:cSld>
  <p:clrMapOvr>
    <a:masterClrMapping/>
  </p:clrMapOvr>
  <p:timing>
    <p:tnLst>
      <p:par>
        <p:cTn id="1" dur="indefinite" restart="never" nodeType="tmRoot"/>
      </p:par>
    </p:tnLst>
  </p:timing>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TM10001104[[fn=Feathered]]</Template>
  <TotalTime>178</TotalTime>
  <Words>1177</Words>
  <Application>Microsoft Office PowerPoint</Application>
  <PresentationFormat>Widescreen</PresentationFormat>
  <Paragraphs>72</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Century Schoolbook</vt:lpstr>
      <vt:lpstr>Corbel</vt:lpstr>
      <vt:lpstr>Times New Roman</vt:lpstr>
      <vt:lpstr>Wingdings</vt:lpstr>
      <vt:lpstr>Feathered</vt:lpstr>
      <vt:lpstr>POLICE BRUTALITY</vt:lpstr>
      <vt:lpstr>INTRODUCTION</vt:lpstr>
      <vt:lpstr>Effects of police Brutality</vt:lpstr>
      <vt:lpstr>Evidence of Police Brutality</vt:lpstr>
      <vt:lpstr>Evidence of police brutality</vt:lpstr>
      <vt:lpstr>Evidence of police Brutality</vt:lpstr>
      <vt:lpstr>Evidence of police brutality</vt:lpstr>
      <vt:lpstr>Sensitivity Training</vt:lpstr>
      <vt:lpstr>Cont’d</vt:lpstr>
      <vt:lpstr>Cont’d</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POLICE BRUTALITY</dc:title>
  <dc:creator>MISS MOU</dc:creator>
  <cp:lastModifiedBy>david mua</cp:lastModifiedBy>
  <cp:revision>23</cp:revision>
  <dcterms:created xsi:type="dcterms:W3CDTF">2020-02-21T20:22:34Z</dcterms:created>
  <dcterms:modified xsi:type="dcterms:W3CDTF">2020-02-22T01:36:15Z</dcterms:modified>
</cp:coreProperties>
</file>